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32" r:id="rId5"/>
    <p:sldId id="305" r:id="rId6"/>
    <p:sldId id="306" r:id="rId7"/>
    <p:sldId id="303" r:id="rId8"/>
    <p:sldId id="326" r:id="rId9"/>
    <p:sldId id="327" r:id="rId10"/>
    <p:sldId id="291" r:id="rId11"/>
    <p:sldId id="334" r:id="rId12"/>
    <p:sldId id="341" r:id="rId13"/>
    <p:sldId id="336" r:id="rId14"/>
    <p:sldId id="293" r:id="rId15"/>
    <p:sldId id="339" r:id="rId16"/>
    <p:sldId id="333" r:id="rId17"/>
    <p:sldId id="346" r:id="rId18"/>
    <p:sldId id="283" r:id="rId19"/>
    <p:sldId id="281" r:id="rId20"/>
    <p:sldId id="290" r:id="rId21"/>
    <p:sldId id="345" r:id="rId22"/>
    <p:sldId id="297" r:id="rId23"/>
    <p:sldId id="317" r:id="rId24"/>
    <p:sldId id="321" r:id="rId25"/>
    <p:sldId id="302" r:id="rId26"/>
    <p:sldId id="328" r:id="rId27"/>
    <p:sldId id="324" r:id="rId28"/>
    <p:sldId id="338" r:id="rId29"/>
    <p:sldId id="344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800" b="1" i="0" u="none" strike="noStrike" kern="1200" cap="all" spc="5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安全技术分享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80983513779528"/>
          <c:y val="0.333853141372223"/>
          <c:w val="0.431597933070866"/>
          <c:h val="0.6473968597811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安全分享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0ec7a6dc-590f-47da-8e99-d18646cd1772}" type="CATEGORYNAME">
                      <a:t>[CATEGORY NAME]</a:t>
                    </a:fld>
                    <a:endParaRPr lang="en-US" sz="1600" b="0" i="0" u="none" strike="noStrike" baseline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600" b="1" i="0" u="none" strike="noStrike" kern="1200" baseline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DDoS攻击</c:v>
                </c:pt>
                <c:pt idx="1">
                  <c:v>信息泄露</c:v>
                </c:pt>
                <c:pt idx="2">
                  <c:v>Web安全</c:v>
                </c:pt>
                <c:pt idx="3">
                  <c:v>开放讨论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25</c:v>
                </c:pt>
                <c:pt idx="2">
                  <c:v>25</c:v>
                </c:pt>
                <c:pt idx="3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35625123031496"/>
          <c:y val="0.220418047464441"/>
          <c:w val="0.731874630905512"/>
          <c:h val="0.06918159023243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523078309633"/>
          <c:y val="0.0373566338173546"/>
          <c:w val="0.56501899287691"/>
          <c:h val="0.9857468035631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rgbClr val="7030A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zh-CN" sz="1800" b="1" i="0" u="none" strike="noStrike" kern="1200" baseline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r>
                      <a:rPr lang="zh-CN" altLang="en-US" dirty="0" smtClean="0"/>
                      <a:t>应用漏洞</a:t>
                    </a:r>
                    <a:endParaRPr lang="zh-CN" alt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zh-CN" sz="1800" b="1" i="0" u="none" strike="noStrike" kern="1200" baseline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r>
                      <a:rPr lang="zh-CN" altLang="en-US" dirty="0" smtClean="0"/>
                      <a:t>安全保证</a:t>
                    </a:r>
                    <a:endParaRPr lang="zh-CN" alt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1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用户访问</c:v>
                </c:pt>
                <c:pt idx="1">
                  <c:v>用户输入</c:v>
                </c:pt>
                <c:pt idx="2">
                  <c:v>应用管理</c:v>
                </c:pt>
                <c:pt idx="3">
                  <c:v>可用保障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6AFD5-36A2-4B7F-8BEE-8278C4078197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207E1-0CD9-4AF8-9F8F-D512936F1AF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207E1-0CD9-4AF8-9F8F-D512936F1AF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207E1-0CD9-4AF8-9F8F-D512936F1AF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21CB6F0-975C-4090-BEEF-8AB73971743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7689-021A-4D96-80DD-2CC059235FDC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9D26-4EC6-4E67-A968-152A59EC45E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”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“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8A55-C7F6-404F-912D-1252BAB43D4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64E8-521A-49E9-A056-CA47DA93275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B474-9C71-432A-B702-7D0120B94DBF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2911-9E6E-41EC-BF65-9DF84510184C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1A25E-2741-465F-ABC2-559954F9844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E9CF-582A-4F10-816E-F5DB9D3A17A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88C39-E020-4077-AC20-08E18FA9C10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34177-167D-4556-8D9A-D8B9C70DB19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63B5-D04A-4C34-9506-D5D79A43EC2B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11D8-0E33-429A-A443-45CFAC4E5C3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3FB-CB05-4D1F-84D1-408F470914BF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3DAA-1089-4D82-BA0D-E4A223B57130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6ADC-C47E-44F4-80CC-C170425435D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19B0-A606-4CCE-A45E-0709E48D6EE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DBA2F17-E0D1-4A68-BB4F-BC818D6A8DB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graphicFrame>
        <p:nvGraphicFramePr>
          <p:cNvPr id="11" name="图表 10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366"/>
    </mc:Choice>
    <mc:Fallback>
      <p:transition spd="slow" advTm="30136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21" name="五边形 20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7656396" y="4967787"/>
            <a:ext cx="2764983" cy="66873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设计：验证码客户端校验</a:t>
            </a:r>
            <a:endParaRPr lang="en-US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86011" y="2606722"/>
            <a:ext cx="1009070" cy="458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1460" y="570975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信息校验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校验、会话管理、接口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频限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387725" y="2343150"/>
            <a:ext cx="5416550" cy="2171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49"/>
    </mc:Choice>
    <mc:Fallback>
      <p:transition spd="slow" advTm="8684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8" name="五边形 1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pic>
        <p:nvPicPr>
          <p:cNvPr id="10" name="图片 9" descr="C:\Users\hwl\Desktop\本地明文存储用户密码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5" y="1554081"/>
            <a:ext cx="4816742" cy="4137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矩形 10"/>
          <p:cNvSpPr/>
          <p:nvPr/>
        </p:nvSpPr>
        <p:spPr>
          <a:xfrm>
            <a:off x="1891460" y="5737053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明文存储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变换加密、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SHA256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、完整上下文、保护机制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 descr="http://src.100tal.com/ueditor/php/upload/image/20161118/1479426346230012016972230949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446" y="1556176"/>
            <a:ext cx="4897761" cy="4134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4743158" y="1584434"/>
            <a:ext cx="2987834" cy="54461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敏感信息泄露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110"/>
    </mc:Choice>
    <mc:Fallback>
      <p:transition spd="slow" advTm="16011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8" name="五边形 1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3" y="1374490"/>
            <a:ext cx="8959918" cy="4294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7438030" y="5076967"/>
            <a:ext cx="2987834" cy="5712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：遍历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获得他人信息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96585" y="1384105"/>
            <a:ext cx="1091821" cy="2126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1460" y="5696109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越权访问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会话机制、映射机制、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请求、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Referer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泄露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98"/>
    </mc:Choice>
    <mc:Fallback>
      <p:transition spd="slow" advTm="11599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1" name="五边形 10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7679785" y="5010545"/>
            <a:ext cx="2703384" cy="6088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开发：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泄露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91460" y="5723405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代码管理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发布流程、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配置、信息资产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600241" y="0"/>
            <a:ext cx="6991518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70"/>
    </mc:Choice>
    <mc:Fallback>
      <p:transition spd="slow" advTm="12577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8" name="五边形 1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638158" y="5725159"/>
            <a:ext cx="8712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运维安全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安全运维、操作规范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70664" y="5202937"/>
            <a:ext cx="7242577" cy="228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87904" y="1715687"/>
            <a:ext cx="3106814" cy="6088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运维：备份放在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2260600" y="1485900"/>
            <a:ext cx="7670800" cy="3886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09"/>
    </mc:Choice>
    <mc:Fallback>
      <p:transition spd="slow" advTm="10040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8" name="五边形 1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pic>
        <p:nvPicPr>
          <p:cNvPr id="3074" name="Picture 2" descr="http://ops.100tal.com/upload/images/hole/8df29a7c0189876490b872a79b0c492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39" y="1384273"/>
            <a:ext cx="8932622" cy="4279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矩形 8"/>
          <p:cNvSpPr/>
          <p:nvPr/>
        </p:nvSpPr>
        <p:spPr>
          <a:xfrm>
            <a:off x="7861112" y="5034436"/>
            <a:ext cx="2547253" cy="6088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运维：未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授权访问数据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3939" y="3125335"/>
            <a:ext cx="6787069" cy="1132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38158" y="5670567"/>
            <a:ext cx="8712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未授权访问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信任边界、多层控制、最小化授权、权限蠕动、公有云数据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09"/>
    </mc:Choice>
    <mc:Fallback>
      <p:transition spd="slow" advTm="10040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22" name="五边形 21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606" y="1425048"/>
            <a:ext cx="8948056" cy="4225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矩形 9"/>
          <p:cNvSpPr/>
          <p:nvPr/>
        </p:nvSpPr>
        <p:spPr>
          <a:xfrm>
            <a:off x="7459059" y="4967783"/>
            <a:ext cx="2932893" cy="65508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维：网络设备攻击面检索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1764" y="1555844"/>
            <a:ext cx="2495268" cy="191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1460" y="5668813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网络透明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无侥幸心理、纵深防御、威胁感知、风险识别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53"/>
    </mc:Choice>
    <mc:Fallback>
      <p:transition spd="slow" advTm="8755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4" name="五边形 13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499806" y="1443789"/>
          <a:ext cx="887141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1415"/>
              </a:tblGrid>
              <a:tr h="4572000"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    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5520564" y="2029298"/>
          <a:ext cx="5836653" cy="4042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" name="右箭头标注 17"/>
          <p:cNvSpPr/>
          <p:nvPr/>
        </p:nvSpPr>
        <p:spPr>
          <a:xfrm>
            <a:off x="1540040" y="2471414"/>
            <a:ext cx="4737930" cy="3206057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不可信</a:t>
            </a:r>
            <a:endParaRPr lang="en-US" sz="5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ctrTitle"/>
          </p:nvPr>
        </p:nvSpPr>
        <p:spPr>
          <a:xfrm>
            <a:off x="1944766" y="1444789"/>
            <a:ext cx="7766936" cy="58450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安全基本问题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49"/>
    </mc:Choice>
    <mc:Fallback>
      <p:transition spd="slow" advTm="5474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1" name="五边形 10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891460" y="570975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接口安全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APP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接口、授权验证（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同城泄露）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503039" y="1374488"/>
            <a:ext cx="8932622" cy="4284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矩形 17"/>
          <p:cNvSpPr/>
          <p:nvPr/>
        </p:nvSpPr>
        <p:spPr>
          <a:xfrm>
            <a:off x="1486587" y="1865130"/>
            <a:ext cx="3167300" cy="2256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1503039" y="4969788"/>
            <a:ext cx="2843735" cy="680388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接口访问：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伪造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过检查</a:t>
            </a:r>
            <a:endParaRPr 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59"/>
    </mc:Choice>
    <mc:Fallback>
      <p:transition spd="slow" advTm="11645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310185" y="5818941"/>
            <a:ext cx="93214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授权、数据管理、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WebView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、证书签名、代码加壳、反调试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内容占位符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42" y="1271557"/>
            <a:ext cx="8959919" cy="2374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42" y="3696427"/>
            <a:ext cx="8959919" cy="2074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矩形 16"/>
          <p:cNvSpPr/>
          <p:nvPr/>
        </p:nvSpPr>
        <p:spPr>
          <a:xfrm>
            <a:off x="7861110" y="5008727"/>
            <a:ext cx="2547255" cy="734705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安全：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组件导出、会话劫持</a:t>
            </a:r>
            <a:endParaRPr 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27"/>
    </mc:Choice>
    <mc:Fallback>
      <p:transition spd="slow" advTm="7022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pic>
        <p:nvPicPr>
          <p:cNvPr id="1028" name="Picture 4" descr="http://hot.online.sh.cn/images/attachement/jpg/site1/20160830/IMG0c54a505619e422517034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89" y="1584684"/>
            <a:ext cx="4655466" cy="3942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68" y="1584684"/>
            <a:ext cx="4793517" cy="3942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2100886" y="764276"/>
            <a:ext cx="7766936" cy="656513"/>
          </a:xfrm>
        </p:spPr>
        <p:txBody>
          <a:bodyPr/>
          <a:lstStyle/>
          <a:p>
            <a:pPr algn="ctr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安全边界与访问控制</a:t>
            </a:r>
            <a:endParaRPr 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61088" y="4913617"/>
            <a:ext cx="1349219" cy="590410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不可信区域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43289" y="4927265"/>
            <a:ext cx="1209263" cy="581703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可信区域</a:t>
            </a:r>
            <a:endParaRPr 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3857" y="2508320"/>
            <a:ext cx="1212826" cy="53968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可信区域</a:t>
            </a:r>
            <a:endParaRPr 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85216" y="2508320"/>
            <a:ext cx="1327196" cy="53968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不可信区域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上箭头 1"/>
          <p:cNvSpPr/>
          <p:nvPr/>
        </p:nvSpPr>
        <p:spPr>
          <a:xfrm rot="20538063">
            <a:off x="3097755" y="4591169"/>
            <a:ext cx="415636" cy="74037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上箭头 10"/>
          <p:cNvSpPr/>
          <p:nvPr/>
        </p:nvSpPr>
        <p:spPr>
          <a:xfrm rot="21327213">
            <a:off x="8630727" y="4716341"/>
            <a:ext cx="415636" cy="687554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501930" y="5709757"/>
            <a:ext cx="89146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风险管控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资产分级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、边界演变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、信息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流动、评估原则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风险处理、缓解方法</a:t>
            </a:r>
            <a:endParaRPr 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572"/>
    </mc:Choice>
    <mc:Fallback>
      <p:transition spd="slow" advTm="1905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891460" y="577799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格式校验、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PDO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查询、使用开源架构、安全配置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775" y="1299412"/>
            <a:ext cx="8963526" cy="4405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1483738" y="4885901"/>
            <a:ext cx="2297463" cy="7861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用户输入校验：</a:t>
            </a: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注入泄露数据</a:t>
            </a: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3301" y="4285397"/>
            <a:ext cx="3329190" cy="272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5" name="五边形 14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065"/>
    </mc:Choice>
    <mc:Fallback>
      <p:transition spd="slow" advTm="14506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pic>
        <p:nvPicPr>
          <p:cNvPr id="1028" name="Picture 4" descr="http://ops.100tal.com/upload/images/hole/f81515247253feefaa59c9194facaec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3" y="1322602"/>
            <a:ext cx="8959918" cy="4346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矩形 16"/>
          <p:cNvSpPr/>
          <p:nvPr/>
        </p:nvSpPr>
        <p:spPr>
          <a:xfrm>
            <a:off x="1465185" y="4865863"/>
            <a:ext cx="2412685" cy="770658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反射型</a:t>
            </a:r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XSS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窃取</a:t>
            </a:r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endParaRPr 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20168" y="1705968"/>
            <a:ext cx="2115402" cy="1310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7660" y="1965279"/>
            <a:ext cx="2374710" cy="3043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91460" y="5764349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XSS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（场景确认）</a:t>
            </a:r>
            <a:r>
              <a:rPr lang="zh-CN" altLang="en-US" sz="20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编码、输出转义、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会话管理、安全配置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27"/>
    </mc:Choice>
    <mc:Fallback>
      <p:transition spd="slow" advTm="7022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4914147" y="978407"/>
            <a:ext cx="6741996" cy="163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891460" y="5818941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框架漏洞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启动权限、访问控制、关注修复、设计评估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图片 2" descr="image00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3" y="1388803"/>
            <a:ext cx="8959918" cy="4344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7993724" y="4948714"/>
            <a:ext cx="2428290" cy="770658"/>
          </a:xfrm>
          <a:prstGeom prst="rect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Struts2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漏洞：</a:t>
            </a:r>
            <a:endParaRPr lang="en-US" altLang="zh-CN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直接控制服务器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19"/>
    </mc:Choice>
    <mc:Fallback>
      <p:transition spd="slow" advTm="4771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2273766" y="1283179"/>
            <a:ext cx="7766936" cy="707155"/>
          </a:xfrm>
        </p:spPr>
        <p:txBody>
          <a:bodyPr/>
          <a:lstStyle/>
          <a:p>
            <a:pPr algn="ctr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系统风险管理（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SDLC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“SDLC”的图片搜索结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3" y="2166402"/>
            <a:ext cx="3896847" cy="3847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右箭头 10"/>
          <p:cNvSpPr/>
          <p:nvPr/>
        </p:nvSpPr>
        <p:spPr>
          <a:xfrm>
            <a:off x="5461196" y="3673225"/>
            <a:ext cx="885011" cy="85980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3" name="五边形 12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47" y="2162656"/>
            <a:ext cx="4021214" cy="3851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904"/>
    </mc:Choice>
    <mc:Fallback>
      <p:transition spd="slow" advTm="12790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3" y="1514900"/>
            <a:ext cx="4625670" cy="4258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71" y="1514900"/>
            <a:ext cx="4716139" cy="4258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矩形 16"/>
          <p:cNvSpPr/>
          <p:nvPr/>
        </p:nvSpPr>
        <p:spPr>
          <a:xfrm>
            <a:off x="9553433" y="4975048"/>
            <a:ext cx="1523429" cy="770658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建模流程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endParaRPr 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97"/>
    </mc:Choice>
    <mc:Fallback>
      <p:transition spd="slow" advTm="4689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3" y="1282321"/>
            <a:ext cx="8959918" cy="4490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矩形 16"/>
          <p:cNvSpPr/>
          <p:nvPr/>
        </p:nvSpPr>
        <p:spPr>
          <a:xfrm>
            <a:off x="1489392" y="4873255"/>
            <a:ext cx="2755062" cy="866194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识别威胁：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通过数据流威胁建模</a:t>
            </a:r>
            <a:endParaRPr 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4504929" y="5805293"/>
            <a:ext cx="29086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评估风险：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STRIDE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模型</a:t>
            </a:r>
            <a:endParaRPr 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34"/>
    </mc:Choice>
    <mc:Fallback>
      <p:transition spd="slow" advTm="6913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4504929" y="5428181"/>
            <a:ext cx="29086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威胁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DREAD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模型</a:t>
            </a:r>
            <a:endParaRPr 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3" y="1528004"/>
            <a:ext cx="8959918" cy="221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17" y="3794078"/>
            <a:ext cx="4547738" cy="1339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413" y="3794078"/>
            <a:ext cx="4334248" cy="1339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37"/>
    </mc:Choice>
    <mc:Fallback>
      <p:transition spd="slow" advTm="6853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3774119" y="5382206"/>
            <a:ext cx="42883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安全工具：监控、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扫描、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测试、评估</a:t>
            </a:r>
            <a:endParaRPr 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AutoShape 2" descr="“sqlmap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1866" y="3440297"/>
            <a:ext cx="2183732" cy="1516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89" y="3432613"/>
            <a:ext cx="2183732" cy="1522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89" y="1810746"/>
            <a:ext cx="2183732" cy="1536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112" y="1810746"/>
            <a:ext cx="2171616" cy="15329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442" y="3437132"/>
            <a:ext cx="2190033" cy="1522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866" y="1810746"/>
            <a:ext cx="2183732" cy="1536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743" y="1810747"/>
            <a:ext cx="2183732" cy="1536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112" y="3440297"/>
            <a:ext cx="2161549" cy="1514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312"/>
    </mc:Choice>
    <mc:Fallback>
      <p:transition spd="slow" advTm="25131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8" name="五边形 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768660" y="1261273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</a:rPr>
              <a:t>开放讨论时间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375"/>
    </mc:Choice>
    <mc:Fallback>
      <p:transition spd="slow" advTm="106037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7" name="五边形 6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512392" y="1396999"/>
          <a:ext cx="8912640" cy="4312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640"/>
              </a:tblGrid>
              <a:tr h="431275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   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Denial of Service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（拒绝服务）：</a:t>
                      </a:r>
                      <a:r>
                        <a:rPr lang="zh-CN" altLang="en-US" sz="1800" b="0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对系统、网络、应用、数据库等造成拒绝服务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的行为都被称为</a:t>
                      </a:r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en-US" altLang="zh-CN" sz="1800" b="0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</a:t>
                      </a:r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攻击。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1974</a:t>
                      </a:r>
                      <a:r>
                        <a:rPr lang="zh-CN" alt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r>
                        <a:rPr lang="zh-CN" alt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岁的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Dave Dennis</a:t>
                      </a:r>
                      <a:r>
                        <a:rPr lang="zh-CN" alt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在伊利诺伊大学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PLATO</a:t>
                      </a:r>
                      <a:r>
                        <a:rPr lang="zh-CN" alt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系统上执行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  <a:r>
                        <a:rPr lang="en-US" sz="1800" b="0" kern="1200" dirty="0" err="1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ext</a:t>
                      </a:r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 TUTOR</a:t>
                      </a:r>
                      <a:r>
                        <a:rPr lang="zh-CN" altLang="en-US" sz="1800" b="0" kern="1200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导致其他用户终端下线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lang="zh-CN" altLang="en-US" sz="1800" b="1" kern="1200" dirty="0" smtClean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3" marR="9144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3" name="图片 7" descr="D:\Work\项目资料\DDOS项目\响应预案\首次ddos攻击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93" y="2434596"/>
            <a:ext cx="8912640" cy="3256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91460" y="570975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攻击效果、持续时间、发展趋势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7" name="五边形 6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475742" y="1303055"/>
          <a:ext cx="8949289" cy="4347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9289"/>
              </a:tblGrid>
              <a:tr h="4347119">
                <a:tc>
                  <a:txBody>
                    <a:bodyPr/>
                    <a:lstStyle/>
                    <a:p>
                      <a:r>
                        <a:rPr lang="en-US" altLang="en-US" sz="1800" b="0" kern="1200" baseline="0" dirty="0" smtClean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   </a:t>
                      </a:r>
                      <a:r>
                        <a:rPr lang="en-US" altLang="en-US" sz="1800" b="0" kern="1200" baseline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Distributed DoS(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分布式拒绝服务</a:t>
                      </a:r>
                      <a:r>
                        <a:rPr lang="en-US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最早发生在</a:t>
                      </a:r>
                      <a:r>
                        <a:rPr lang="en-US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1999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年，它导致了明尼苏达大学计算机宕机两天，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Amazon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eBay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Yahoo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等受到损失达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万美金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r>
                        <a:rPr lang="en-US" altLang="en-US" sz="1800" b="0" kern="1200" dirty="0" err="1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DoS</a:t>
                      </a:r>
                      <a:r>
                        <a:rPr lang="zh-CN" altLang="en-US" sz="1800" b="0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攻击是一对一的，而</a:t>
                      </a:r>
                      <a:r>
                        <a:rPr lang="en-US" altLang="zh-CN" sz="1800" b="0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DDoS</a:t>
                      </a:r>
                      <a:r>
                        <a:rPr lang="zh-CN" altLang="en-US" sz="1800" b="0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攻击是多对一的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lang="en-US" altLang="zh-CN" sz="1800" b="1" kern="1200" dirty="0" smtClean="0">
                        <a:solidFill>
                          <a:srgbClr val="92D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5" marR="91445" marT="45715" marB="457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3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2" y="2281160"/>
            <a:ext cx="6631028" cy="3369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1891460" y="570975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僵尸网络、形成方式、规模大小、攻击案例</a:t>
            </a:r>
            <a:endParaRPr lang="en-US" altLang="zh-CN" sz="20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52437" y="2374710"/>
            <a:ext cx="2047160" cy="3166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攻击技术：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SYNFLood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消耗系统连接资源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UDPFlood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消耗网络带宽资源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消耗应用数据资源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651378" y="2606721"/>
            <a:ext cx="873458" cy="77792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2645879" y="3128596"/>
            <a:ext cx="1217209" cy="77792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2402006" y="4604828"/>
            <a:ext cx="1012980" cy="77792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6919414" y="4763068"/>
            <a:ext cx="1033365" cy="777923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635"/>
    </mc:Choice>
    <mc:Fallback>
      <p:transition spd="slow" advTm="34763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7" name="五边形 6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3" y="1566083"/>
            <a:ext cx="8959918" cy="4143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891460" y="5709757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清洗层次、清洗能力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487604" y="4121618"/>
            <a:ext cx="8970447" cy="2979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473956" y="2593075"/>
            <a:ext cx="8956800" cy="3116681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094"/>
    </mc:Choice>
    <mc:Fallback>
      <p:transition spd="slow" advTm="16909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7" name="五边形 6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475743" y="1511614"/>
          <a:ext cx="8959918" cy="3933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918"/>
              </a:tblGrid>
              <a:tr h="3933843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攻击流量缓解技术：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减小 </a:t>
                      </a:r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DDoS 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攻击造成的影响，保障其高可用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■ 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攻击流量的稀释 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攻击域名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-CDN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攻击地址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altLang="zh-CN" b="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AnyCast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</a:rPr>
                        <a:t>■ 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攻击流量的清洗</a:t>
                      </a:r>
                      <a:endParaRPr lang="en-US" altLang="zh-CN" sz="1800" b="1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处理正常和恶意流量，控制误报和漏报率。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IP 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信誉检查 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人机识别技术 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攻击特征匹配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速度检查与限制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5" marR="91445"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 descr="“CDN技术”的图片搜索结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66" y="1533191"/>
            <a:ext cx="3712562" cy="1937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“root dns  anycast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747" y="3553058"/>
            <a:ext cx="3671618" cy="1660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891460" y="5639535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防御层次、所需资源、相关技术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255"/>
    </mc:Choice>
    <mc:Fallback>
      <p:transition spd="slow" advTm="41825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7" name="五边形 6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475743" y="1501257"/>
          <a:ext cx="8959918" cy="3678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918"/>
              </a:tblGrid>
              <a:tr h="3678827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攻击流量治理技术：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配置主机、网络以消除隐患，即治理。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</a:rPr>
                        <a:t>■ 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真实地址清理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僵尸网络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设别出异常的主机后及时将其清除。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</a:rPr>
                        <a:t>■ 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伪造地址清理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路由策略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攻击更强、防护困难、溯源困难。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IETF RFC 2087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IETF URPF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技术</a:t>
                      </a: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IETF 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分布式路由协议</a:t>
                      </a:r>
                      <a:endParaRPr lang="zh-CN" altLang="en-US" sz="1800" b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5" marR="91445"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 descr="“URPF”的图片搜索结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89" y="3596947"/>
            <a:ext cx="4867376" cy="1583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“僵尸网络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89" y="1578398"/>
            <a:ext cx="4867372" cy="1929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891460" y="5627869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防御层次、所需资源、相关技术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204"/>
    </mc:Choice>
    <mc:Fallback>
      <p:transition spd="slow" advTm="30220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18" name="五边形 17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8455" y="1337478"/>
            <a:ext cx="4504290" cy="4172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4" y="1337478"/>
            <a:ext cx="4987580" cy="4172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矩形 8"/>
          <p:cNvSpPr/>
          <p:nvPr/>
        </p:nvSpPr>
        <p:spPr>
          <a:xfrm>
            <a:off x="2454442" y="1486018"/>
            <a:ext cx="2983831" cy="6088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设计：提示泄露账户信息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7902055" y="4075464"/>
            <a:ext cx="1610436" cy="3600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04327" y="3408995"/>
            <a:ext cx="1594516" cy="3441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17974" y="2480952"/>
            <a:ext cx="1580869" cy="378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29873" y="3247506"/>
            <a:ext cx="1624083" cy="378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91460" y="5668813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口令撞库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细节设计、设备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指纹、风控技术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438"/>
    </mc:Choice>
    <mc:Fallback>
      <p:transition spd="slow" advTm="23043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75743" y="606801"/>
            <a:ext cx="8959918" cy="504056"/>
            <a:chOff x="1037154" y="404664"/>
            <a:chExt cx="7662105" cy="504056"/>
          </a:xfrm>
        </p:grpSpPr>
        <p:sp>
          <p:nvSpPr>
            <p:cNvPr id="21" name="五边形 20"/>
            <p:cNvSpPr/>
            <p:nvPr/>
          </p:nvSpPr>
          <p:spPr>
            <a:xfrm>
              <a:off x="1037154" y="404664"/>
              <a:ext cx="2088232" cy="504055"/>
            </a:xfrm>
            <a:prstGeom prst="homePlate">
              <a:avLst/>
            </a:prstGeom>
            <a:solidFill>
              <a:srgbClr val="ABD32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DDoS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2904580" y="404664"/>
              <a:ext cx="2088232" cy="50405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信息泄露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4759202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6611027" y="404664"/>
              <a:ext cx="2088232" cy="504056"/>
            </a:xfrm>
            <a:prstGeom prst="chevr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问题讨论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CA55-5B2A-474A-8598-60886F9D9DC6}" type="slidenum">
              <a:rPr lang="en-US" smtClean="0"/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7847461" y="5090616"/>
            <a:ext cx="2573918" cy="64144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设计：验证码信息泄露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585" y="3698543"/>
            <a:ext cx="3016155" cy="1637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1460" y="5764349"/>
            <a:ext cx="8139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双因素认证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验证码使用（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工具介绍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U|SIM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卡案例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6200" y="323850"/>
            <a:ext cx="12039600" cy="6210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690"/>
    </mc:Choice>
    <mc:Fallback>
      <p:transition spd="slow" advTm="28069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160.2"/>
</p:tagLst>
</file>

<file path=ppt/tags/tag2.xml><?xml version="1.0" encoding="utf-8"?>
<p:tagLst xmlns:p="http://schemas.openxmlformats.org/presentationml/2006/main">
  <p:tag name="TIMING" val="|65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离子会议室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离子会议室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1874</Words>
  <Application>WPS 演示</Application>
  <PresentationFormat>宽屏</PresentationFormat>
  <Paragraphs>415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宋体</vt:lpstr>
      <vt:lpstr>Wingdings</vt:lpstr>
      <vt:lpstr>Wingdings 3</vt:lpstr>
      <vt:lpstr>Arial</vt:lpstr>
      <vt:lpstr>微软雅黑</vt:lpstr>
      <vt:lpstr>黑体</vt:lpstr>
      <vt:lpstr>Century Gothic</vt:lpstr>
      <vt:lpstr>Arial Unicode MS</vt:lpstr>
      <vt:lpstr>Calibri</vt:lpstr>
      <vt:lpstr>离子会议室</vt:lpstr>
      <vt:lpstr>PowerPoint 演示文稿</vt:lpstr>
      <vt:lpstr>安全边界与访问控制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Web安全基本问题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系统风险管理（SDLC管理）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安全组件</dc:title>
  <dc:creator>Microsoft 帐户</dc:creator>
  <cp:lastModifiedBy>bingjie</cp:lastModifiedBy>
  <cp:revision>1071</cp:revision>
  <dcterms:created xsi:type="dcterms:W3CDTF">2016-04-26T06:41:00Z</dcterms:created>
  <dcterms:modified xsi:type="dcterms:W3CDTF">2021-10-21T07:23:37Z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0754450E94FA47349AA13E9B8D47F670</vt:lpwstr>
  </property>
  <property fmtid="{D5CDD505-2E9C-101B-9397-08002B2CF9AE}" pid="3" name="KSOProductBuildVer">
    <vt:lpwstr>2052-11.1.0.10938</vt:lpwstr>
  </property>
</Properties>
</file>